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7" r:id="rId2"/>
    <p:sldId id="256" r:id="rId3"/>
    <p:sldId id="266" r:id="rId4"/>
    <p:sldId id="375" r:id="rId5"/>
    <p:sldId id="376" r:id="rId6"/>
    <p:sldId id="377" r:id="rId7"/>
    <p:sldId id="379" r:id="rId8"/>
    <p:sldId id="378" r:id="rId9"/>
    <p:sldId id="288" r:id="rId10"/>
    <p:sldId id="381" r:id="rId11"/>
    <p:sldId id="382" r:id="rId12"/>
    <p:sldId id="383" r:id="rId13"/>
    <p:sldId id="380" r:id="rId14"/>
    <p:sldId id="391" r:id="rId15"/>
    <p:sldId id="315" r:id="rId16"/>
    <p:sldId id="392" r:id="rId17"/>
    <p:sldId id="384" r:id="rId18"/>
    <p:sldId id="387" r:id="rId19"/>
    <p:sldId id="386" r:id="rId20"/>
    <p:sldId id="388" r:id="rId21"/>
    <p:sldId id="389" r:id="rId22"/>
    <p:sldId id="390" r:id="rId23"/>
    <p:sldId id="374" r:id="rId24"/>
  </p:sldIdLst>
  <p:sldSz cx="12192000" cy="6858000"/>
  <p:notesSz cx="6858000" cy="9144000"/>
  <p:embeddedFontLst>
    <p:embeddedFont>
      <p:font typeface="Pretendard ExtraBold" panose="02000903000000020004" pitchFamily="50" charset="-127"/>
      <p:bold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Cambria Math" panose="02040503050406030204" pitchFamily="18" charset="0"/>
      <p:regular r:id="rId33"/>
    </p:embeddedFont>
    <p:embeddedFont>
      <p:font typeface="Consolas" panose="020B0609020204030204" pitchFamily="49" charset="0"/>
      <p:regular r:id="rId34"/>
      <p:bold r:id="rId35"/>
      <p:italic r:id="rId36"/>
      <p:boldItalic r:id="rId37"/>
    </p:embeddedFont>
    <p:embeddedFont>
      <p:font typeface="Jetbrains Mono" panose="02000009000000000000" pitchFamily="49" charset="0"/>
      <p:regular r:id="rId38"/>
      <p:bold r:id="rId39"/>
      <p:italic r:id="rId40"/>
      <p:boldItalic r:id="rId41"/>
    </p:embeddedFont>
    <p:embeddedFont>
      <p:font typeface="Pretendard" panose="02000503000000020004" pitchFamily="50" charset="-127"/>
      <p:regular r:id="rId42"/>
      <p:bold r:id="rId43"/>
    </p:embeddedFont>
    <p:embeddedFont>
      <p:font typeface="Pretendard Black" panose="02000A03000000020004" pitchFamily="50" charset="-127"/>
      <p:bold r:id="rId44"/>
    </p:embeddedFont>
    <p:embeddedFont>
      <p:font typeface="Pretendard Medium" panose="02000603000000020004" pitchFamily="50" charset="-127"/>
      <p:regular r:id="rId45"/>
    </p:embeddedFont>
    <p:embeddedFont>
      <p:font typeface="맑은 고딕" panose="020B0503020000020004" pitchFamily="50" charset="-127"/>
      <p:regular r:id="rId46"/>
      <p:bold r:id="rId47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121"/>
    <a:srgbClr val="002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04"/>
    <p:restoredTop sz="94694"/>
  </p:normalViewPr>
  <p:slideViewPr>
    <p:cSldViewPr snapToGrid="0">
      <p:cViewPr varScale="1">
        <p:scale>
          <a:sx n="128" d="100"/>
          <a:sy n="128" d="100"/>
        </p:scale>
        <p:origin x="132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font" Target="fonts/font22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font" Target="fonts/font21.fntdata"/><Relationship Id="rId20" Type="http://schemas.openxmlformats.org/officeDocument/2006/relationships/slide" Target="slides/slide19.xml"/><Relationship Id="rId41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523BD4-9269-4234-B535-4A8ED134DD62}" type="datetimeFigureOut">
              <a:rPr lang="ko-KR" altLang="en-US" smtClean="0"/>
              <a:t>2023-8-27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3B76E-E381-400A-816C-9E76DB2336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503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3B76E-E381-400A-816C-9E76DB23368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59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3B76E-E381-400A-816C-9E76DB23368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230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D84F71-7F14-6B84-8F18-2B76B00CF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9366E6-6857-948D-96A9-8B4437869C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46EA0-482A-A2F2-BD1A-348C7D843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08/27/2023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651383-928C-1A99-0763-84DBC8A9A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6E632F-4B92-5DC1-D22F-ADE48265D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1444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73E33-156D-6C58-2D50-702544FFD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8CBBC8-CF18-3B37-7313-CA8F4B02B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3C62E2-55AD-F95D-2F90-80D3FBAE4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08/27/2023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75470-2535-8D90-B9DD-432A1A3EE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00819B-DF92-9101-F5AE-F940AAC35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541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5146F9-52B3-8280-8849-2C5F23D66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171FC7-00B1-3EDF-52E7-ACC6C529E6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F6EB9D-E4AC-275B-CE73-770F40EE5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08/27/2023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5E868-9394-48A9-A9F8-4F6C61738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2E9B4C-D58F-7FAA-3A85-CC30ECC8C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886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EE352C-B1DE-4208-DEE4-111F8B681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8A8C6-8733-EA52-9604-A5EECE646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EAE35D-040E-F1E5-E325-BA5D76DD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08/27/2023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0B7157-4BEE-C04E-5CED-293DB4C13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019AD-4486-F102-D411-E4BCB62A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38501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CDAA3-0B68-302C-14D7-3E39D24CE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DE9F97-CFFD-3409-2249-A944AD2A4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9E5859-A6FF-D584-9686-ECBEA0A93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08/27/2023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1E6396-7101-5666-99F5-0CE357B43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29B530-901B-1083-508C-1B299C336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006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91B82-E349-33A4-5255-11D43CE5E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2D3F42-E392-1E47-D22B-32F437B453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92BB2D-FE36-05B6-1D9B-E14ABB46C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47517A-0D4F-978B-9011-BF9B90799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08/27/2023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4CB600-6CA2-D1CA-8A9D-76D3C14D2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9244D9-B14E-DA92-4FBD-3DC37EA6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43676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AFA67-77DB-8C96-FDC2-AB0953302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2CB6A4-1424-BA64-996C-80AF03C78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0958C4-BAA4-BDA5-1F16-2948E7D5C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0EB50E-56F3-DC09-22A9-8B4A84B29D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62060B-619B-9ADA-EA14-B8138AD90B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1BCBAD0-5767-F7AD-0221-BF9A1AB6F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08/27/2023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98CF725-47A7-6153-6603-60079F181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22B899-2900-7404-B534-8FA589BC7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5537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ADDFFE-6D26-2224-778B-FC79EE098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7BFBA9-F6FC-5789-17D0-E054B432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08/27/2023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5DA15D-168E-4740-8554-88C6881B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F5BF3CD-6347-4898-62F5-877768436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876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F1DA395-7E73-042E-23F4-6937A214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08/27/2023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EB4DEB-FD8E-C1CE-5CCA-03F850AA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A057A4-27FC-48D5-531D-2EFD7150D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4195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9BA920-99FE-D4C4-0D3B-6812D5319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9B0907-9BE6-4B82-355A-59E62C752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590FCB-7E96-3741-9FC0-0C1AAFBDF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22F41D-23CF-06AC-B2F4-96A0E7060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08/27/2023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40C443-09B2-DE5F-FF0E-F0039A70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2F925E-E2B0-211C-0098-58B5E965A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5866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FC871-9061-318B-6AFC-3FC297FF4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3A52057-1D9A-F986-3218-6A73C6244C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4DAEEC-0B0D-D951-F526-8C94884E7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7A5CFA-8B50-8841-4700-C52080739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08/27/2023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A3F32C-8364-F1C2-CF02-C7D42C71E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0E2B50-A61F-05E6-72FD-4390561BE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03192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489F85-523B-E59B-B1C5-92986D44B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5265C6-A7E7-8917-0254-5754D15AE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ED15EA-732A-43DB-4E3B-DED80525D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E2AE8-1EE4-1C48-847C-02E7480849F6}" type="datetimeFigureOut">
              <a:rPr kumimoji="1" lang="ko-Kore-KR" altLang="en-US" smtClean="0"/>
              <a:t>08/27/2023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E09A62-2D31-1D65-3D2E-758A5C020D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C28DAF-E1FC-E2C3-1255-1B1B9FAD5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9010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kitae040522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mailto:kitae040522@gmail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함수의 이해 및 파일의 모듈화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3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799696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함수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84C71F0-7AB8-36B7-6B94-09153EF5EC08}"/>
              </a:ext>
            </a:extLst>
          </p:cNvPr>
          <p:cNvSpPr txBox="1"/>
          <p:nvPr/>
        </p:nvSpPr>
        <p:spPr>
          <a:xfrm>
            <a:off x="408306" y="1283671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함수는 어떻게 만들까</a:t>
            </a:r>
            <a:r>
              <a:rPr lang="en-US" altLang="ko-KR" sz="36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?</a:t>
            </a:r>
            <a:endParaRPr lang="en-US" altLang="ko-KR" sz="36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39E5725-A9C5-4345-FA81-B7495DB707D5}"/>
              </a:ext>
            </a:extLst>
          </p:cNvPr>
          <p:cNvSpPr/>
          <p:nvPr/>
        </p:nvSpPr>
        <p:spPr>
          <a:xfrm>
            <a:off x="1295399" y="2855252"/>
            <a:ext cx="9601200" cy="256331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81F8AB-1163-8351-B42A-9505FBCBE11B}"/>
              </a:ext>
            </a:extLst>
          </p:cNvPr>
          <p:cNvSpPr txBox="1"/>
          <p:nvPr/>
        </p:nvSpPr>
        <p:spPr>
          <a:xfrm>
            <a:off x="2274279" y="3459384"/>
            <a:ext cx="76434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Consolas" panose="020B0609020204030204" pitchFamily="49" charset="0"/>
              </a:rPr>
              <a:t>def </a:t>
            </a:r>
            <a:r>
              <a:rPr lang="en-US" altLang="ko-KR" sz="3200" dirty="0" err="1">
                <a:solidFill>
                  <a:srgbClr val="C00000"/>
                </a:solidFill>
                <a:latin typeface="Consolas" panose="020B0609020204030204" pitchFamily="49" charset="0"/>
              </a:rPr>
              <a:t>function_name</a:t>
            </a:r>
            <a:r>
              <a:rPr lang="en-US" altLang="ko-KR" sz="3200" dirty="0">
                <a:latin typeface="Consolas" panose="020B0609020204030204" pitchFamily="49" charset="0"/>
              </a:rPr>
              <a:t>(arg1, arg2, …):</a:t>
            </a:r>
            <a:endParaRPr lang="ko-KR" altLang="en-US" sz="3200" dirty="0"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91427A-E942-6B4B-FAFC-034ECFAEDDD1}"/>
              </a:ext>
            </a:extLst>
          </p:cNvPr>
          <p:cNvSpPr txBox="1"/>
          <p:nvPr/>
        </p:nvSpPr>
        <p:spPr>
          <a:xfrm>
            <a:off x="4919238" y="4519928"/>
            <a:ext cx="2353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•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키워드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en-US" altLang="ko-KR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•</a:t>
            </a:r>
            <a:r>
              <a:rPr lang="ko-KR" altLang="en-US" dirty="0" err="1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함수명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</a:t>
            </a:r>
            <a:r>
              <a:rPr lang="en-US" altLang="ko-KR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•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인자</a:t>
            </a:r>
          </a:p>
        </p:txBody>
      </p:sp>
    </p:spTree>
    <p:extLst>
      <p:ext uri="{BB962C8B-B14F-4D97-AF65-F5344CB8AC3E}">
        <p14:creationId xmlns:p14="http://schemas.microsoft.com/office/powerpoint/2010/main" val="411327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함수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84C71F0-7AB8-36B7-6B94-09153EF5EC08}"/>
              </a:ext>
            </a:extLst>
          </p:cNvPr>
          <p:cNvSpPr txBox="1"/>
          <p:nvPr/>
        </p:nvSpPr>
        <p:spPr>
          <a:xfrm>
            <a:off x="408306" y="1283671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함수는 어떻게 만들까</a:t>
            </a:r>
            <a:r>
              <a:rPr lang="en-US" altLang="ko-KR" sz="36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?</a:t>
            </a:r>
            <a:endParaRPr lang="en-US" altLang="ko-KR" sz="36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39E5725-A9C5-4345-FA81-B7495DB707D5}"/>
              </a:ext>
            </a:extLst>
          </p:cNvPr>
          <p:cNvSpPr/>
          <p:nvPr/>
        </p:nvSpPr>
        <p:spPr>
          <a:xfrm>
            <a:off x="1295399" y="2855252"/>
            <a:ext cx="9601200" cy="256331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81F8AB-1163-8351-B42A-9505FBCBE11B}"/>
              </a:ext>
            </a:extLst>
          </p:cNvPr>
          <p:cNvSpPr txBox="1"/>
          <p:nvPr/>
        </p:nvSpPr>
        <p:spPr>
          <a:xfrm>
            <a:off x="2274279" y="3459384"/>
            <a:ext cx="76434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Consolas" panose="020B0609020204030204" pitchFamily="49" charset="0"/>
              </a:rPr>
              <a:t>def </a:t>
            </a:r>
            <a:r>
              <a:rPr lang="en-US" altLang="ko-KR" sz="3200" dirty="0" err="1">
                <a:latin typeface="Consolas" panose="020B0609020204030204" pitchFamily="49" charset="0"/>
              </a:rPr>
              <a:t>function_name</a:t>
            </a:r>
            <a:r>
              <a:rPr lang="en-US" altLang="ko-KR" sz="3200" dirty="0">
                <a:latin typeface="Consolas" panose="020B0609020204030204" pitchFamily="49" charset="0"/>
              </a:rPr>
              <a:t>(</a:t>
            </a:r>
            <a:r>
              <a:rPr lang="en-US" altLang="ko-KR" sz="3200" dirty="0">
                <a:solidFill>
                  <a:srgbClr val="C00000"/>
                </a:solidFill>
                <a:latin typeface="Consolas" panose="020B0609020204030204" pitchFamily="49" charset="0"/>
              </a:rPr>
              <a:t>arg1</a:t>
            </a:r>
            <a:r>
              <a:rPr lang="en-US" altLang="ko-KR" sz="3200" dirty="0">
                <a:latin typeface="Consolas" panose="020B0609020204030204" pitchFamily="49" charset="0"/>
              </a:rPr>
              <a:t>, </a:t>
            </a:r>
            <a:r>
              <a:rPr lang="en-US" altLang="ko-KR" sz="3200" dirty="0">
                <a:solidFill>
                  <a:srgbClr val="C00000"/>
                </a:solidFill>
                <a:latin typeface="Consolas" panose="020B0609020204030204" pitchFamily="49" charset="0"/>
              </a:rPr>
              <a:t>arg2</a:t>
            </a:r>
            <a:r>
              <a:rPr lang="en-US" altLang="ko-KR" sz="3200" dirty="0">
                <a:latin typeface="Consolas" panose="020B0609020204030204" pitchFamily="49" charset="0"/>
              </a:rPr>
              <a:t>,</a:t>
            </a:r>
            <a:r>
              <a:rPr lang="en-US" altLang="ko-KR" sz="3200" dirty="0">
                <a:solidFill>
                  <a:srgbClr val="C00000"/>
                </a:solidFill>
                <a:latin typeface="Consolas" panose="020B0609020204030204" pitchFamily="49" charset="0"/>
              </a:rPr>
              <a:t> …</a:t>
            </a:r>
            <a:r>
              <a:rPr lang="en-US" altLang="ko-KR" sz="3200" dirty="0">
                <a:latin typeface="Consolas" panose="020B0609020204030204" pitchFamily="49" charset="0"/>
              </a:rPr>
              <a:t>):</a:t>
            </a:r>
            <a:endParaRPr lang="ko-KR" altLang="en-US" sz="3200" dirty="0"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91427A-E942-6B4B-FAFC-034ECFAEDDD1}"/>
              </a:ext>
            </a:extLst>
          </p:cNvPr>
          <p:cNvSpPr txBox="1"/>
          <p:nvPr/>
        </p:nvSpPr>
        <p:spPr>
          <a:xfrm>
            <a:off x="4919238" y="4519928"/>
            <a:ext cx="2353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•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키워드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•</a:t>
            </a:r>
            <a:r>
              <a:rPr lang="ko-KR" altLang="en-US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함수명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</a:t>
            </a:r>
            <a:r>
              <a:rPr lang="en-US" altLang="ko-KR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•</a:t>
            </a:r>
            <a:r>
              <a:rPr lang="ko-KR" altLang="en-US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인자</a:t>
            </a:r>
            <a:endParaRPr lang="ko-KR" altLang="en-US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7700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8F2F15C-F49E-D658-2D5D-E28356F76204}"/>
              </a:ext>
            </a:extLst>
          </p:cNvPr>
          <p:cNvSpPr/>
          <p:nvPr/>
        </p:nvSpPr>
        <p:spPr>
          <a:xfrm>
            <a:off x="375178" y="1899152"/>
            <a:ext cx="11528822" cy="4008141"/>
          </a:xfrm>
          <a:prstGeom prst="rect">
            <a:avLst/>
          </a:prstGeom>
          <a:solidFill>
            <a:srgbClr val="2121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함수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FC787E-8A17-F999-376F-D4AC024EDEBB}"/>
              </a:ext>
            </a:extLst>
          </p:cNvPr>
          <p:cNvSpPr txBox="1"/>
          <p:nvPr/>
        </p:nvSpPr>
        <p:spPr>
          <a:xfrm>
            <a:off x="287999" y="1190905"/>
            <a:ext cx="116160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함수는 어떻게 만들까</a:t>
            </a:r>
            <a:r>
              <a:rPr lang="en-US" altLang="ko-KR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? </a:t>
            </a:r>
            <a:r>
              <a:rPr lang="en-US" altLang="ko-KR" sz="2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(return</a:t>
            </a:r>
            <a:r>
              <a:rPr lang="ko-KR" altLang="en-US" sz="2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 없는 함수</a:t>
            </a:r>
            <a:r>
              <a:rPr lang="en-US" altLang="ko-KR" sz="2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)</a:t>
            </a:r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41FEF3-F42B-2E33-9531-9DF65F2CA8C4}"/>
              </a:ext>
            </a:extLst>
          </p:cNvPr>
          <p:cNvSpPr txBox="1"/>
          <p:nvPr/>
        </p:nvSpPr>
        <p:spPr>
          <a:xfrm>
            <a:off x="515910" y="2610560"/>
            <a:ext cx="11160177" cy="258532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2AAFF"/>
                </a:solidFill>
                <a:effectLst/>
                <a:latin typeface="Jetbrains Mono" panose="02000009000000000000" pitchFamily="49" charset="0"/>
              </a:rPr>
              <a:t>greeting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():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altLang="ko-KR" b="0" dirty="0">
                <a:solidFill>
                  <a:srgbClr val="82AAFF"/>
                </a:solidFill>
                <a:effectLst/>
                <a:latin typeface="Jetbrains Mono" panose="02000009000000000000" pitchFamily="49" charset="0"/>
              </a:rPr>
              <a:t>print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("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Hello World!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")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</a:br>
            <a:r>
              <a:rPr lang="en-US" altLang="ko-KR" b="0" i="1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__name__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__main__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':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2AAFF"/>
                </a:solidFill>
                <a:effectLst/>
                <a:latin typeface="Jetbrains Mono" panose="02000009000000000000" pitchFamily="49" charset="0"/>
              </a:rPr>
              <a:t>main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():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    greeting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()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    greeting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()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</a:b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main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()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680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8F2F15C-F49E-D658-2D5D-E28356F76204}"/>
              </a:ext>
            </a:extLst>
          </p:cNvPr>
          <p:cNvSpPr/>
          <p:nvPr/>
        </p:nvSpPr>
        <p:spPr>
          <a:xfrm>
            <a:off x="375178" y="1899152"/>
            <a:ext cx="11528822" cy="4008141"/>
          </a:xfrm>
          <a:prstGeom prst="rect">
            <a:avLst/>
          </a:prstGeom>
          <a:solidFill>
            <a:srgbClr val="2121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함수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FC787E-8A17-F999-376F-D4AC024EDEBB}"/>
              </a:ext>
            </a:extLst>
          </p:cNvPr>
          <p:cNvSpPr txBox="1"/>
          <p:nvPr/>
        </p:nvSpPr>
        <p:spPr>
          <a:xfrm>
            <a:off x="287999" y="1190905"/>
            <a:ext cx="116160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함수는 어떻게 만들까</a:t>
            </a:r>
            <a:r>
              <a:rPr lang="en-US" altLang="ko-KR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? </a:t>
            </a:r>
            <a:r>
              <a:rPr lang="en-US" altLang="ko-KR" sz="2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(return</a:t>
            </a:r>
            <a:r>
              <a:rPr lang="ko-KR" altLang="en-US" sz="2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 있는 함수</a:t>
            </a:r>
            <a:r>
              <a:rPr lang="en-US" altLang="ko-KR" sz="2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)</a:t>
            </a:r>
            <a:endParaRPr lang="en-US" altLang="ko-KR" sz="12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41FEF3-F42B-2E33-9531-9DF65F2CA8C4}"/>
              </a:ext>
            </a:extLst>
          </p:cNvPr>
          <p:cNvSpPr txBox="1"/>
          <p:nvPr/>
        </p:nvSpPr>
        <p:spPr>
          <a:xfrm>
            <a:off x="515910" y="2056562"/>
            <a:ext cx="11160177" cy="369331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 err="1">
                <a:solidFill>
                  <a:srgbClr val="82AAFF"/>
                </a:solidFill>
                <a:effectLst/>
                <a:latin typeface="Jetbrains Mono" panose="02000009000000000000" pitchFamily="49" charset="0"/>
              </a:rPr>
              <a:t>quadratic_formula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FF5370"/>
                </a:solidFill>
                <a:effectLst/>
                <a:latin typeface="Jetbrains Mono" panose="02000009000000000000" pitchFamily="49" charset="0"/>
              </a:rPr>
              <a:t>a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F5370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F5370"/>
                </a:solidFill>
                <a:effectLst/>
                <a:latin typeface="Jetbrains Mono" panose="02000009000000000000" pitchFamily="49" charset="0"/>
              </a:rPr>
              <a:t>c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):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r1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b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b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**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4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a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c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**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0.5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r2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b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b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**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4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a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c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**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0.5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altLang="ko-KR" b="0" i="1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return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r1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r2</a:t>
            </a:r>
          </a:p>
          <a:p>
            <a:b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</a:br>
            <a:r>
              <a:rPr lang="en-US" altLang="ko-KR" b="0" i="1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__name__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__main__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':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2AAFF"/>
                </a:solidFill>
                <a:effectLst/>
                <a:latin typeface="Jetbrains Mono" panose="02000009000000000000" pitchFamily="49" charset="0"/>
              </a:rPr>
              <a:t>main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():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    r1_1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r1_2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quadratic_formula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8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    r2_1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r2_2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quadratic_formula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6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8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altLang="ko-KR" b="0" dirty="0">
                <a:solidFill>
                  <a:srgbClr val="82AAFF"/>
                </a:solidFill>
                <a:effectLst/>
                <a:latin typeface="Jetbrains Mono" panose="02000009000000000000" pitchFamily="49" charset="0"/>
              </a:rPr>
              <a:t>print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f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'1. </a:t>
            </a:r>
            <a:r>
              <a:rPr lang="ko-KR" altLang="en-US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해는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{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r1_1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}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ko-KR" altLang="en-US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또는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{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r1_2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}</a:t>
            </a:r>
            <a:r>
              <a:rPr lang="ko-KR" altLang="en-US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이다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.'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</a:t>
            </a:r>
            <a:endParaRPr lang="ko-KR" altLang="en-US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altLang="ko-KR" b="0" dirty="0">
                <a:solidFill>
                  <a:srgbClr val="82AAFF"/>
                </a:solidFill>
                <a:effectLst/>
                <a:latin typeface="Jetbrains Mono" panose="02000009000000000000" pitchFamily="49" charset="0"/>
              </a:rPr>
              <a:t>print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f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'2. </a:t>
            </a:r>
            <a:r>
              <a:rPr lang="ko-KR" altLang="en-US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해는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{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r2_1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}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ko-KR" altLang="en-US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또는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{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r2_2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}</a:t>
            </a:r>
            <a:r>
              <a:rPr lang="ko-KR" altLang="en-US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이다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.'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</a:t>
            </a:r>
            <a:endParaRPr lang="ko-KR" altLang="en-US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</a:b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main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()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78551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8F2F15C-F49E-D658-2D5D-E28356F76204}"/>
              </a:ext>
            </a:extLst>
          </p:cNvPr>
          <p:cNvSpPr/>
          <p:nvPr/>
        </p:nvSpPr>
        <p:spPr>
          <a:xfrm>
            <a:off x="375178" y="1899152"/>
            <a:ext cx="11528822" cy="4008141"/>
          </a:xfrm>
          <a:prstGeom prst="rect">
            <a:avLst/>
          </a:prstGeom>
          <a:solidFill>
            <a:srgbClr val="2121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함수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FC787E-8A17-F999-376F-D4AC024EDEBB}"/>
              </a:ext>
            </a:extLst>
          </p:cNvPr>
          <p:cNvSpPr txBox="1"/>
          <p:nvPr/>
        </p:nvSpPr>
        <p:spPr>
          <a:xfrm>
            <a:off x="287999" y="1190905"/>
            <a:ext cx="116160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함수는 어떻게 만들까</a:t>
            </a:r>
            <a:r>
              <a:rPr lang="en-US" altLang="ko-KR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? </a:t>
            </a:r>
            <a:r>
              <a:rPr lang="en-US" altLang="ko-KR" sz="2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(return</a:t>
            </a:r>
            <a:r>
              <a:rPr lang="ko-KR" altLang="en-US" sz="2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 있는 함수</a:t>
            </a:r>
            <a:r>
              <a:rPr lang="en-US" altLang="ko-KR" sz="2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)</a:t>
            </a:r>
            <a:endParaRPr lang="en-US" altLang="ko-KR" sz="12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41FEF3-F42B-2E33-9531-9DF65F2CA8C4}"/>
              </a:ext>
            </a:extLst>
          </p:cNvPr>
          <p:cNvSpPr txBox="1"/>
          <p:nvPr/>
        </p:nvSpPr>
        <p:spPr>
          <a:xfrm>
            <a:off x="515910" y="2056562"/>
            <a:ext cx="11160177" cy="369331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 err="1">
                <a:solidFill>
                  <a:srgbClr val="82AAFF"/>
                </a:solidFill>
                <a:effectLst/>
                <a:latin typeface="Jetbrains Mono" panose="02000009000000000000" pitchFamily="49" charset="0"/>
              </a:rPr>
              <a:t>quadratic_formula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FF5370"/>
                </a:solidFill>
                <a:effectLst/>
                <a:latin typeface="Jetbrains Mono" panose="02000009000000000000" pitchFamily="49" charset="0"/>
              </a:rPr>
              <a:t>a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F5370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F5370"/>
                </a:solidFill>
                <a:effectLst/>
                <a:latin typeface="Jetbrains Mono" panose="02000009000000000000" pitchFamily="49" charset="0"/>
              </a:rPr>
              <a:t>c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):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r1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b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b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**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4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a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c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**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0.5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r2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b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b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**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4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a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c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**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0.5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altLang="ko-KR" b="0" i="1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return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r1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r2</a:t>
            </a:r>
          </a:p>
          <a:p>
            <a:b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</a:br>
            <a:r>
              <a:rPr lang="en-US" altLang="ko-KR" b="0" i="1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__name__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__main__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':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2AAFF"/>
                </a:solidFill>
                <a:effectLst/>
                <a:latin typeface="Jetbrains Mono" panose="02000009000000000000" pitchFamily="49" charset="0"/>
              </a:rPr>
              <a:t>main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():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    r1_1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r1_2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quadratic_formula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8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    r2_1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r2_2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quadratic_formula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6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8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altLang="ko-KR" b="0" dirty="0">
                <a:solidFill>
                  <a:srgbClr val="82AAFF"/>
                </a:solidFill>
                <a:effectLst/>
                <a:latin typeface="Jetbrains Mono" panose="02000009000000000000" pitchFamily="49" charset="0"/>
              </a:rPr>
              <a:t>print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f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'1. </a:t>
            </a:r>
            <a:r>
              <a:rPr lang="ko-KR" altLang="en-US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해는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{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r1_1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}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ko-KR" altLang="en-US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또는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{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r1_2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}</a:t>
            </a:r>
            <a:r>
              <a:rPr lang="ko-KR" altLang="en-US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이다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.'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</a:t>
            </a:r>
            <a:endParaRPr lang="ko-KR" altLang="en-US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altLang="ko-KR" b="0" dirty="0">
                <a:solidFill>
                  <a:srgbClr val="82AAFF"/>
                </a:solidFill>
                <a:effectLst/>
                <a:latin typeface="Jetbrains Mono" panose="02000009000000000000" pitchFamily="49" charset="0"/>
              </a:rPr>
              <a:t>print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f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'2. </a:t>
            </a:r>
            <a:r>
              <a:rPr lang="ko-KR" altLang="en-US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해는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{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r2_1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}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ko-KR" altLang="en-US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또는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{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r2_2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}</a:t>
            </a:r>
            <a:r>
              <a:rPr lang="ko-KR" altLang="en-US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이다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.'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</a:t>
            </a:r>
            <a:endParaRPr lang="ko-KR" altLang="en-US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</a:b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main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()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3353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함수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D5BFDCC-5173-B4C4-11AE-6674C8892905}"/>
              </a:ext>
            </a:extLst>
          </p:cNvPr>
          <p:cNvSpPr txBox="1"/>
          <p:nvPr/>
        </p:nvSpPr>
        <p:spPr>
          <a:xfrm>
            <a:off x="408306" y="2094369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실습 </a:t>
            </a:r>
            <a:r>
              <a:rPr lang="en-US" altLang="ko-KR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#1</a:t>
            </a:r>
            <a:endParaRPr lang="ko-KR" altLang="en-US" sz="3600" b="1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E939A-BA1C-958D-ECD2-0F0DBDF2F5EC}"/>
              </a:ext>
            </a:extLst>
          </p:cNvPr>
          <p:cNvSpPr txBox="1"/>
          <p:nvPr/>
        </p:nvSpPr>
        <p:spPr>
          <a:xfrm>
            <a:off x="408305" y="2807169"/>
            <a:ext cx="11375388" cy="1136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 조건에 맞는 코드를 작성하여 문장을 출력하여 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입력 받은 두 수 중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가장 큰 값을 구하는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‘</a:t>
            </a:r>
            <a:r>
              <a:rPr lang="en-US" altLang="ko-KR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find_max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()’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함수를 코딩해 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078214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함수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D5BFDCC-5173-B4C4-11AE-6674C8892905}"/>
              </a:ext>
            </a:extLst>
          </p:cNvPr>
          <p:cNvSpPr txBox="1"/>
          <p:nvPr/>
        </p:nvSpPr>
        <p:spPr>
          <a:xfrm>
            <a:off x="408306" y="2094369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실습 </a:t>
            </a:r>
            <a:r>
              <a:rPr lang="en-US" altLang="ko-KR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#2</a:t>
            </a:r>
            <a:endParaRPr lang="ko-KR" altLang="en-US" sz="3600" b="1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E939A-BA1C-958D-ECD2-0F0DBDF2F5EC}"/>
              </a:ext>
            </a:extLst>
          </p:cNvPr>
          <p:cNvSpPr txBox="1"/>
          <p:nvPr/>
        </p:nvSpPr>
        <p:spPr>
          <a:xfrm>
            <a:off x="408305" y="2807169"/>
            <a:ext cx="11375388" cy="27984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 조건에 맞는 코드를 작성하여 문장을 출력하여 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‘</a:t>
            </a:r>
            <a:r>
              <a:rPr lang="en-US" altLang="ko-KR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divmod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()’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함수를 직접 만들어 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divmod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는 먼저 넣은 인자를 나중에 넣은 인자로 나눈 몫과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나머지를 리턴 해주는 함수이다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우리가 함수를 만들 때에는 가장 큰 수를 가장 작은 수로 나눈 몫과 나머지를 리턴 해주자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675198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모듈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5319EF-9F18-9812-6445-0370CF5B16EA}"/>
              </a:ext>
            </a:extLst>
          </p:cNvPr>
          <p:cNvSpPr txBox="1"/>
          <p:nvPr/>
        </p:nvSpPr>
        <p:spPr>
          <a:xfrm>
            <a:off x="287384" y="1289953"/>
            <a:ext cx="11616617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모듈의 개념</a:t>
            </a:r>
            <a:endParaRPr lang="en-US" altLang="ko-KR" sz="32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  <a:p>
            <a:endParaRPr lang="en-US" altLang="ko-KR" sz="24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endParaRPr lang="en-US" altLang="ko-KR" sz="24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‘모듈</a:t>
            </a:r>
            <a:r>
              <a:rPr lang="en-US" altLang="ko-KR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(module)’</a:t>
            </a:r>
            <a:r>
              <a:rPr lang="ko-KR" altLang="en-US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은 함수나 변수 또는 객체를 정의하는 클래스를 모아 놓은 파일이고</a:t>
            </a:r>
            <a:r>
              <a:rPr lang="en-US" altLang="ko-KR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</a:t>
            </a:r>
            <a:br>
              <a:rPr lang="en-US" altLang="ko-KR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</a:br>
            <a:r>
              <a:rPr lang="ko-KR" altLang="en-US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패키지는 모듈을 모아 놓은 디렉토리다</a:t>
            </a:r>
            <a:r>
              <a:rPr lang="en-US" altLang="ko-KR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24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4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파이썬에서</a:t>
            </a:r>
            <a:r>
              <a:rPr lang="ko-KR" altLang="en-US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기본으로 제공하는 내장함수 외에 추가 기능을 위한 함수나 변수</a:t>
            </a:r>
            <a:r>
              <a:rPr lang="en-US" altLang="ko-KR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클래스는 모듈이나 패키지로 제공되므로 필요한 것을 다운로드한 뒤 </a:t>
            </a:r>
            <a:r>
              <a:rPr lang="en-US" altLang="ko-KR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import</a:t>
            </a:r>
            <a:r>
              <a:rPr lang="ko-KR" altLang="en-US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해서 사용한다</a:t>
            </a:r>
            <a:r>
              <a:rPr lang="en-US" altLang="ko-KR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24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코드를 작성할 때 이미 만들어진 모듈을 활용하면 코드를 효과적으로 작성할 수 있으며 대부분의 프로그래밍 언어에서는 모듈이라는 개념을 사용한다</a:t>
            </a:r>
            <a:r>
              <a:rPr lang="en-US" altLang="ko-KR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  <a:endParaRPr lang="ko-KR" altLang="en-US" sz="24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922885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모듈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5319EF-9F18-9812-6445-0370CF5B16EA}"/>
              </a:ext>
            </a:extLst>
          </p:cNvPr>
          <p:cNvSpPr txBox="1"/>
          <p:nvPr/>
        </p:nvSpPr>
        <p:spPr>
          <a:xfrm>
            <a:off x="287384" y="1289953"/>
            <a:ext cx="1161661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모듈의 개념</a:t>
            </a:r>
            <a:endParaRPr lang="en-US" altLang="ko-KR" sz="32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  <a:p>
            <a:endParaRPr lang="en-US" altLang="ko-KR" sz="24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r>
              <a:rPr lang="ko-KR" altLang="en-US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작성할 프로그램에 수학적인 계산 기능이 필요하다면 ‘</a:t>
            </a:r>
            <a:r>
              <a:rPr lang="en-US" altLang="ko-KR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math’</a:t>
            </a:r>
            <a:r>
              <a:rPr lang="ko-KR" altLang="en-US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라는 모듈을 불러와서 사용하면 된다</a:t>
            </a:r>
            <a:r>
              <a:rPr lang="en-US" altLang="ko-KR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73DA17D-F7DE-9032-F780-7BB7FD6EC632}"/>
              </a:ext>
            </a:extLst>
          </p:cNvPr>
          <p:cNvSpPr/>
          <p:nvPr/>
        </p:nvSpPr>
        <p:spPr>
          <a:xfrm>
            <a:off x="375178" y="3101166"/>
            <a:ext cx="11528822" cy="2855696"/>
          </a:xfrm>
          <a:prstGeom prst="rect">
            <a:avLst/>
          </a:prstGeom>
          <a:solidFill>
            <a:srgbClr val="2121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23692D-6A21-E00F-2A66-D43440E19276}"/>
              </a:ext>
            </a:extLst>
          </p:cNvPr>
          <p:cNvSpPr txBox="1"/>
          <p:nvPr/>
        </p:nvSpPr>
        <p:spPr>
          <a:xfrm>
            <a:off x="515911" y="3513351"/>
            <a:ext cx="11160177" cy="203132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altLang="ko-KR" b="0" i="1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import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math</a:t>
            </a:r>
          </a:p>
          <a:p>
            <a:b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</a:br>
            <a:r>
              <a:rPr lang="en-US" altLang="ko-KR" b="0" i="1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__name__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__main__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':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2AAFF"/>
                </a:solidFill>
                <a:effectLst/>
                <a:latin typeface="Jetbrains Mono" panose="02000009000000000000" pitchFamily="49" charset="0"/>
              </a:rPr>
              <a:t>main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():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altLang="ko-KR" b="0" dirty="0">
                <a:solidFill>
                  <a:srgbClr val="82AAFF"/>
                </a:solidFill>
                <a:effectLst/>
                <a:latin typeface="Jetbrains Mono" panose="02000009000000000000" pitchFamily="49" charset="0"/>
              </a:rPr>
              <a:t>print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math</a:t>
            </a:r>
            <a:r>
              <a:rPr lang="en-US" altLang="ko-KR" b="0" dirty="0" err="1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pi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i="1" dirty="0">
                <a:solidFill>
                  <a:srgbClr val="C00000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# math </a:t>
            </a:r>
            <a:r>
              <a:rPr lang="ko-KR" altLang="en-US" b="0" i="1" dirty="0">
                <a:solidFill>
                  <a:srgbClr val="C00000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모듈에 정의되어 있는 </a:t>
            </a:r>
            <a:r>
              <a:rPr lang="en-US" altLang="ko-KR" b="0" i="1" dirty="0">
                <a:solidFill>
                  <a:srgbClr val="C00000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pi </a:t>
            </a:r>
            <a:r>
              <a:rPr lang="ko-KR" altLang="en-US" b="0" i="1" dirty="0">
                <a:solidFill>
                  <a:srgbClr val="C00000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변수를 사용</a:t>
            </a:r>
            <a:endParaRPr lang="ko-KR" altLang="en-US" b="0" dirty="0">
              <a:solidFill>
                <a:srgbClr val="C00000"/>
              </a:solidFill>
              <a:effectLst/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        </a:t>
            </a:r>
          </a:p>
          <a:p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main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()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37396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모듈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5319EF-9F18-9812-6445-0370CF5B16EA}"/>
              </a:ext>
            </a:extLst>
          </p:cNvPr>
          <p:cNvSpPr txBox="1"/>
          <p:nvPr/>
        </p:nvSpPr>
        <p:spPr>
          <a:xfrm>
            <a:off x="287384" y="1289953"/>
            <a:ext cx="1161661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모듈의 개념</a:t>
            </a:r>
            <a:endParaRPr lang="en-US" altLang="ko-KR" sz="32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  <a:p>
            <a:endParaRPr lang="en-US" altLang="ko-KR" sz="24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r>
              <a:rPr lang="ko-KR" altLang="en-US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작성할 프로그램에 랜덤 기능이 필요하다면 ‘</a:t>
            </a:r>
            <a:r>
              <a:rPr lang="en-US" altLang="ko-KR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random’</a:t>
            </a:r>
            <a:r>
              <a:rPr lang="ko-KR" altLang="en-US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라는 모듈을 불러와서 사용하면 된다</a:t>
            </a:r>
            <a:r>
              <a:rPr lang="en-US" altLang="ko-KR" sz="24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25625A-688C-A2CD-3FFE-4994BAF91C0B}"/>
              </a:ext>
            </a:extLst>
          </p:cNvPr>
          <p:cNvSpPr/>
          <p:nvPr/>
        </p:nvSpPr>
        <p:spPr>
          <a:xfrm>
            <a:off x="375178" y="3101166"/>
            <a:ext cx="11528822" cy="2855696"/>
          </a:xfrm>
          <a:prstGeom prst="rect">
            <a:avLst/>
          </a:prstGeom>
          <a:solidFill>
            <a:srgbClr val="2121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C6C17B-16FF-FBFD-A640-4152799EA837}"/>
              </a:ext>
            </a:extLst>
          </p:cNvPr>
          <p:cNvSpPr txBox="1"/>
          <p:nvPr/>
        </p:nvSpPr>
        <p:spPr>
          <a:xfrm>
            <a:off x="515911" y="3513350"/>
            <a:ext cx="11160177" cy="203132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altLang="ko-KR" b="0" i="1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import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random</a:t>
            </a:r>
          </a:p>
          <a:p>
            <a:b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</a:br>
            <a:r>
              <a:rPr lang="en-US" altLang="ko-KR" b="0" i="1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__name__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__main__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':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2AAFF"/>
                </a:solidFill>
                <a:effectLst/>
                <a:latin typeface="Jetbrains Mono" panose="02000009000000000000" pitchFamily="49" charset="0"/>
              </a:rPr>
              <a:t>main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():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altLang="ko-KR" b="0" dirty="0">
                <a:solidFill>
                  <a:srgbClr val="82AAFF"/>
                </a:solidFill>
                <a:effectLst/>
                <a:latin typeface="Jetbrains Mono" panose="02000009000000000000" pitchFamily="49" charset="0"/>
              </a:rPr>
              <a:t>print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random</a:t>
            </a:r>
            <a:r>
              <a:rPr lang="en-US" altLang="ko-KR" b="0" dirty="0" err="1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randint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10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))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i="1" dirty="0">
                <a:solidFill>
                  <a:srgbClr val="C00000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# random </a:t>
            </a:r>
            <a:r>
              <a:rPr lang="ko-KR" altLang="en-US" b="0" i="1" dirty="0">
                <a:solidFill>
                  <a:srgbClr val="C00000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모듈에 정의되어 있는 </a:t>
            </a:r>
            <a:r>
              <a:rPr lang="en-US" altLang="ko-KR" b="0" i="1" dirty="0" err="1">
                <a:solidFill>
                  <a:srgbClr val="C00000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randint</a:t>
            </a:r>
            <a:r>
              <a:rPr lang="en-US" altLang="ko-KR" b="0" i="1" dirty="0">
                <a:solidFill>
                  <a:srgbClr val="C00000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() </a:t>
            </a:r>
            <a:r>
              <a:rPr lang="ko-KR" altLang="en-US" b="0" i="1" dirty="0">
                <a:solidFill>
                  <a:srgbClr val="C00000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함수를 호출</a:t>
            </a:r>
            <a:endParaRPr lang="ko-KR" altLang="en-US" b="0" dirty="0">
              <a:solidFill>
                <a:srgbClr val="C00000"/>
              </a:solidFill>
              <a:effectLst/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        </a:t>
            </a:r>
          </a:p>
          <a:p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main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()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2309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406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Content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1F9299-8EA7-F217-8561-2BA1BC1A7B95}"/>
              </a:ext>
            </a:extLst>
          </p:cNvPr>
          <p:cNvGrpSpPr/>
          <p:nvPr/>
        </p:nvGrpSpPr>
        <p:grpSpPr>
          <a:xfrm>
            <a:off x="561701" y="3158730"/>
            <a:ext cx="11068593" cy="828540"/>
            <a:chOff x="561704" y="4646111"/>
            <a:chExt cx="11068593" cy="140299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F8CA102-7904-9DB0-A690-D6E4EBEC3CEC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2D59269-5D3C-80AB-88CE-9899D78B73C8}"/>
                </a:ext>
              </a:extLst>
            </p:cNvPr>
            <p:cNvSpPr txBox="1"/>
            <p:nvPr/>
          </p:nvSpPr>
          <p:spPr>
            <a:xfrm>
              <a:off x="746431" y="4982791"/>
              <a:ext cx="915635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모듈화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0A7E923-BD2A-50BF-9B93-C1FA3758EB9A}"/>
              </a:ext>
            </a:extLst>
          </p:cNvPr>
          <p:cNvGrpSpPr/>
          <p:nvPr/>
        </p:nvGrpSpPr>
        <p:grpSpPr>
          <a:xfrm>
            <a:off x="561701" y="2030414"/>
            <a:ext cx="11068593" cy="828540"/>
            <a:chOff x="561704" y="4646111"/>
            <a:chExt cx="11068593" cy="140299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8455AB2-2450-A328-A540-AD1BC806B9E8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AA8F4B-2DAB-DBD9-D898-DF07BC86DE10}"/>
                </a:ext>
              </a:extLst>
            </p:cNvPr>
            <p:cNvSpPr txBox="1"/>
            <p:nvPr/>
          </p:nvSpPr>
          <p:spPr>
            <a:xfrm>
              <a:off x="746431" y="4982791"/>
              <a:ext cx="671979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함수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EFF146E-1841-4F05-C346-A7FE5EF4FE8D}"/>
              </a:ext>
            </a:extLst>
          </p:cNvPr>
          <p:cNvGrpSpPr/>
          <p:nvPr/>
        </p:nvGrpSpPr>
        <p:grpSpPr>
          <a:xfrm>
            <a:off x="561701" y="4287046"/>
            <a:ext cx="11068593" cy="828540"/>
            <a:chOff x="561704" y="4646111"/>
            <a:chExt cx="11068593" cy="1402994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3281FD86-C072-596B-4F5E-5767F2577405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DC6DE4A-1382-BD74-B2C3-893BC17CC19F}"/>
                </a:ext>
              </a:extLst>
            </p:cNvPr>
            <p:cNvSpPr txBox="1"/>
            <p:nvPr/>
          </p:nvSpPr>
          <p:spPr>
            <a:xfrm>
              <a:off x="746431" y="4982791"/>
              <a:ext cx="1539204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 err="1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덱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(Deque)</a:t>
              </a:r>
              <a:endParaRPr lang="ko-KR" altLang="en-US" sz="2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97818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모듈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5319EF-9F18-9812-6445-0370CF5B16EA}"/>
              </a:ext>
            </a:extLst>
          </p:cNvPr>
          <p:cNvSpPr txBox="1"/>
          <p:nvPr/>
        </p:nvSpPr>
        <p:spPr>
          <a:xfrm>
            <a:off x="287384" y="1289953"/>
            <a:ext cx="116166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모듈 불러오기</a:t>
            </a:r>
            <a:endParaRPr lang="en-US" altLang="ko-KR" sz="32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5ABA801-8DFD-32A3-DB8D-AF38984DD548}"/>
              </a:ext>
            </a:extLst>
          </p:cNvPr>
          <p:cNvSpPr/>
          <p:nvPr/>
        </p:nvSpPr>
        <p:spPr>
          <a:xfrm>
            <a:off x="375178" y="2362502"/>
            <a:ext cx="11528822" cy="1283848"/>
          </a:xfrm>
          <a:prstGeom prst="rect">
            <a:avLst/>
          </a:prstGeom>
          <a:solidFill>
            <a:srgbClr val="2121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CE717D-E51E-A384-D018-661B08C0A867}"/>
              </a:ext>
            </a:extLst>
          </p:cNvPr>
          <p:cNvSpPr txBox="1"/>
          <p:nvPr/>
        </p:nvSpPr>
        <p:spPr>
          <a:xfrm>
            <a:off x="559500" y="2542761"/>
            <a:ext cx="11160177" cy="92333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altLang="ko-KR" b="0" i="1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import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math</a:t>
            </a:r>
          </a:p>
          <a:p>
            <a:endParaRPr lang="en-US" altLang="ko-KR" b="0" dirty="0">
              <a:solidFill>
                <a:srgbClr val="82AA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82AAFF"/>
                </a:solidFill>
                <a:effectLst/>
                <a:latin typeface="Jetbrains Mono" panose="02000009000000000000" pitchFamily="49" charset="0"/>
              </a:rPr>
              <a:t>print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math</a:t>
            </a:r>
            <a:r>
              <a:rPr lang="en-US" altLang="ko-KR" b="0" dirty="0" err="1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sqrt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9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))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CF6A80-3256-FCBD-D71F-D6DF8E5EE044}"/>
              </a:ext>
            </a:extLst>
          </p:cNvPr>
          <p:cNvSpPr txBox="1"/>
          <p:nvPr/>
        </p:nvSpPr>
        <p:spPr>
          <a:xfrm>
            <a:off x="375177" y="3992150"/>
            <a:ext cx="11528821" cy="10494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‘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import </a:t>
            </a:r>
            <a:r>
              <a:rPr lang="ko-KR" altLang="en-US" sz="22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모듈’로</a:t>
            </a: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불러와 ‘</a:t>
            </a:r>
            <a:r>
              <a:rPr lang="ko-KR" altLang="en-US" sz="22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모듈명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변수’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‘</a:t>
            </a:r>
            <a:r>
              <a:rPr lang="ko-KR" altLang="en-US" sz="22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모듈명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함수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 )’</a:t>
            </a: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와 같은 형식을 이용하여 사용한다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이 경우 호출하기 위해 계속해서 모듈명을 앞에 써줘야 하므로 코드를 작성할 때 불편하다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  <a:endParaRPr lang="ko-KR" altLang="en-US" sz="22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02499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모듈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5319EF-9F18-9812-6445-0370CF5B16EA}"/>
              </a:ext>
            </a:extLst>
          </p:cNvPr>
          <p:cNvSpPr txBox="1"/>
          <p:nvPr/>
        </p:nvSpPr>
        <p:spPr>
          <a:xfrm>
            <a:off x="287384" y="1289953"/>
            <a:ext cx="116166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모듈 불러오기</a:t>
            </a:r>
            <a:endParaRPr lang="en-US" altLang="ko-KR" sz="32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5ABA801-8DFD-32A3-DB8D-AF38984DD548}"/>
              </a:ext>
            </a:extLst>
          </p:cNvPr>
          <p:cNvSpPr/>
          <p:nvPr/>
        </p:nvSpPr>
        <p:spPr>
          <a:xfrm>
            <a:off x="375178" y="2362502"/>
            <a:ext cx="11528822" cy="1283848"/>
          </a:xfrm>
          <a:prstGeom prst="rect">
            <a:avLst/>
          </a:prstGeom>
          <a:solidFill>
            <a:srgbClr val="2121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CE717D-E51E-A384-D018-661B08C0A867}"/>
              </a:ext>
            </a:extLst>
          </p:cNvPr>
          <p:cNvSpPr txBox="1"/>
          <p:nvPr/>
        </p:nvSpPr>
        <p:spPr>
          <a:xfrm>
            <a:off x="559500" y="2542761"/>
            <a:ext cx="11160177" cy="92333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altLang="ko-KR" b="0" i="1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from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math </a:t>
            </a:r>
            <a:r>
              <a:rPr lang="en-US" altLang="ko-KR" b="0" i="1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import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sqrt</a:t>
            </a:r>
          </a:p>
          <a:p>
            <a:endParaRPr lang="en-US" altLang="ko-KR" dirty="0">
              <a:solidFill>
                <a:srgbClr val="EEFFFF"/>
              </a:solidFill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82AAFF"/>
                </a:solidFill>
                <a:effectLst/>
                <a:latin typeface="Jetbrains Mono" panose="02000009000000000000" pitchFamily="49" charset="0"/>
              </a:rPr>
              <a:t>print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sqrt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9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))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CF6A80-3256-FCBD-D71F-D6DF8E5EE044}"/>
              </a:ext>
            </a:extLst>
          </p:cNvPr>
          <p:cNvSpPr txBox="1"/>
          <p:nvPr/>
        </p:nvSpPr>
        <p:spPr>
          <a:xfrm>
            <a:off x="375177" y="3992150"/>
            <a:ext cx="11528821" cy="10494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이런 식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(‘from </a:t>
            </a: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모듈 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import </a:t>
            </a: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이름’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</a:t>
            </a: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으로 불러오게 되면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모듈에 사전 정의 된 변수와 함수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</a:t>
            </a:r>
            <a:b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</a:b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그리고 클래스를 모듈 명 없이 직접 호출해서 이용할 수 있다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33175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모듈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5319EF-9F18-9812-6445-0370CF5B16EA}"/>
              </a:ext>
            </a:extLst>
          </p:cNvPr>
          <p:cNvSpPr txBox="1"/>
          <p:nvPr/>
        </p:nvSpPr>
        <p:spPr>
          <a:xfrm>
            <a:off x="287384" y="1289953"/>
            <a:ext cx="116166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모듈 불러오기 </a:t>
            </a:r>
            <a:r>
              <a:rPr lang="en-US" altLang="ko-KR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(</a:t>
            </a:r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별명 붙이기</a:t>
            </a:r>
            <a:r>
              <a:rPr lang="en-US" altLang="ko-KR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)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5ABA801-8DFD-32A3-DB8D-AF38984DD548}"/>
              </a:ext>
            </a:extLst>
          </p:cNvPr>
          <p:cNvSpPr/>
          <p:nvPr/>
        </p:nvSpPr>
        <p:spPr>
          <a:xfrm>
            <a:off x="375178" y="2362502"/>
            <a:ext cx="11528822" cy="1283848"/>
          </a:xfrm>
          <a:prstGeom prst="rect">
            <a:avLst/>
          </a:prstGeom>
          <a:solidFill>
            <a:srgbClr val="2121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CE717D-E51E-A384-D018-661B08C0A867}"/>
              </a:ext>
            </a:extLst>
          </p:cNvPr>
          <p:cNvSpPr txBox="1"/>
          <p:nvPr/>
        </p:nvSpPr>
        <p:spPr>
          <a:xfrm>
            <a:off x="559500" y="2542761"/>
            <a:ext cx="11160177" cy="92333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altLang="ko-KR" b="0" i="1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import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time </a:t>
            </a:r>
            <a:r>
              <a:rPr lang="en-US" altLang="ko-KR" b="0" i="1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as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t</a:t>
            </a:r>
          </a:p>
          <a:p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en-US" altLang="ko-KR" b="0" dirty="0">
                <a:solidFill>
                  <a:srgbClr val="82AAFF"/>
                </a:solidFill>
                <a:effectLst/>
                <a:latin typeface="Jetbrains Mono" panose="02000009000000000000" pitchFamily="49" charset="0"/>
              </a:rPr>
              <a:t>print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t</a:t>
            </a:r>
            <a:r>
              <a:rPr lang="en-US" altLang="ko-KR" b="0" dirty="0" err="1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.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time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())</a:t>
            </a:r>
            <a:endParaRPr lang="en-US" altLang="ko-KR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CF6A80-3256-FCBD-D71F-D6DF8E5EE044}"/>
              </a:ext>
            </a:extLst>
          </p:cNvPr>
          <p:cNvSpPr txBox="1"/>
          <p:nvPr/>
        </p:nvSpPr>
        <p:spPr>
          <a:xfrm>
            <a:off x="375177" y="3992150"/>
            <a:ext cx="11528821" cy="10494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매번 코드에서 모듈명을 입력하기가 번거롭고 모듈명이 길다면 입력이 더욱 번거로울 수 있다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  <a:endParaRPr lang="ko-KR" altLang="en-US" sz="22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이런 문제는 다음과 같이 모듈명에 새로운 이름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</a:t>
            </a: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별명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</a:t>
            </a: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을 선언하면 해결할 수 있다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171339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Thank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You!</a:t>
            </a:r>
            <a:endParaRPr lang="ko-KR" altLang="en-US" sz="48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3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27643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함수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FC787E-8A17-F999-376F-D4AC024EDEBB}"/>
              </a:ext>
            </a:extLst>
          </p:cNvPr>
          <p:cNvSpPr txBox="1"/>
          <p:nvPr/>
        </p:nvSpPr>
        <p:spPr>
          <a:xfrm>
            <a:off x="287999" y="1843950"/>
            <a:ext cx="1161600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함수의 개념</a:t>
            </a:r>
            <a:endParaRPr lang="en-US" altLang="ko-KR" sz="32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  <a:p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코딩을 하다 보면 특정 기능을 반복해서 수행해야 할 경우가 있다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  <a:b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</a:b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이때 사용할 수 있는 것이 ‘함수 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(function)’</a:t>
            </a: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이다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  <a:p>
            <a:pPr marL="342900" indent="-342900">
              <a:buFontTx/>
              <a:buChar char="-"/>
            </a:pPr>
            <a:endParaRPr lang="en-US" altLang="ko-KR" sz="22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특정 기능을 수행하는 코드의 묶음으로 무엇을 넣으면 처리 후 다시 어떤 것을 돌려주는 기능이다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  <a:b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</a:b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함수를 이용하면 같은 기능을 수행하는 코드를 반복해서 작성할 필요가 없어진다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  <a:b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</a:br>
            <a:r>
              <a:rPr lang="ko-KR" altLang="en-US" sz="2200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또한 한번 만든 코드는 재사용할 수 있어 코드를 작성이 용이하다</a:t>
            </a:r>
            <a:r>
              <a:rPr lang="en-US" altLang="ko-KR" sz="2200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endParaRPr lang="ko-KR" altLang="en-US" sz="22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2502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함수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FC787E-8A17-F999-376F-D4AC024EDEBB}"/>
              </a:ext>
            </a:extLst>
          </p:cNvPr>
          <p:cNvSpPr txBox="1"/>
          <p:nvPr/>
        </p:nvSpPr>
        <p:spPr>
          <a:xfrm>
            <a:off x="287999" y="2381052"/>
            <a:ext cx="11616002" cy="2095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함수는 왜 쓰는 것일까</a:t>
            </a:r>
            <a:r>
              <a:rPr lang="en-US" altLang="ko-KR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?</a:t>
            </a:r>
          </a:p>
          <a:p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반복적인 프로그래밍을 피할 수 있기 때문</a:t>
            </a:r>
            <a:endParaRPr lang="en-US" altLang="ko-KR" sz="22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문제를 작게 만들 수 있기 때문 </a:t>
            </a:r>
            <a:r>
              <a:rPr lang="en-US" altLang="ko-KR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Wingdings" panose="05000000000000000000" pitchFamily="2" charset="2"/>
              </a:rPr>
              <a:t> </a:t>
            </a:r>
            <a:r>
              <a:rPr lang="ko-KR" altLang="en-US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내가 생각하는 함수를 사용하는 이유</a:t>
            </a:r>
            <a:endParaRPr lang="en-US" altLang="ko-KR" sz="2200" dirty="0">
              <a:solidFill>
                <a:srgbClr val="C0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0617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함수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FC787E-8A17-F999-376F-D4AC024EDEBB}"/>
              </a:ext>
            </a:extLst>
          </p:cNvPr>
          <p:cNvSpPr txBox="1"/>
          <p:nvPr/>
        </p:nvSpPr>
        <p:spPr>
          <a:xfrm>
            <a:off x="287999" y="1190905"/>
            <a:ext cx="11616002" cy="131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함수는 왜 쓰는 것일까</a:t>
            </a:r>
            <a:r>
              <a:rPr lang="en-US" altLang="ko-KR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?</a:t>
            </a:r>
          </a:p>
          <a:p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1. </a:t>
            </a: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반복적인 프로그래밍을 피할 수 있기 때문</a:t>
            </a:r>
            <a:endParaRPr lang="en-US" altLang="ko-KR" sz="22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A065493-FD6D-9EB7-BED4-2ED37BD54661}"/>
                  </a:ext>
                </a:extLst>
              </p:cNvPr>
              <p:cNvSpPr txBox="1"/>
              <p:nvPr/>
            </p:nvSpPr>
            <p:spPr>
              <a:xfrm>
                <a:off x="3047376" y="3429000"/>
                <a:ext cx="6097248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3200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m:t>𝑎</m:t>
                      </m:r>
                      <m:sSup>
                        <m:sSupPr>
                          <m:ctrlPr>
                            <a:rPr lang="en-US" altLang="ko-KR" sz="3200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Pretendard Medium" panose="02000603000000020004" pitchFamily="50" charset="-127"/>
                              <a:cs typeface="Pretendard Medium" panose="02000603000000020004" pitchFamily="50" charset="-127"/>
                            </a:rPr>
                          </m:ctrlPr>
                        </m:sSupPr>
                        <m:e>
                          <m:r>
                            <a:rPr lang="en-US" altLang="ko-KR" sz="3200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Pretendard Medium" panose="02000603000000020004" pitchFamily="50" charset="-127"/>
                              <a:cs typeface="Pretendard Medium" panose="02000603000000020004" pitchFamily="50" charset="-127"/>
                            </a:rPr>
                            <m:t>𝑥</m:t>
                          </m:r>
                        </m:e>
                        <m:sup>
                          <m:r>
                            <a:rPr lang="en-US" altLang="ko-KR" sz="3200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Pretendard Medium" panose="02000603000000020004" pitchFamily="50" charset="-127"/>
                              <a:cs typeface="Pretendard Medium" panose="02000603000000020004" pitchFamily="50" charset="-127"/>
                            </a:rPr>
                            <m:t>2</m:t>
                          </m:r>
                        </m:sup>
                      </m:sSup>
                      <m:r>
                        <a:rPr lang="en-US" altLang="ko-KR" sz="3200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m:t>+</m:t>
                      </m:r>
                      <m:r>
                        <a:rPr lang="en-US" altLang="ko-KR" sz="3200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m:t>𝑏𝑥</m:t>
                      </m:r>
                      <m:r>
                        <a:rPr lang="en-US" altLang="ko-KR" sz="3200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m:t>+</m:t>
                      </m:r>
                      <m:r>
                        <a:rPr lang="en-US" altLang="ko-KR" sz="3200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m:t>𝑐</m:t>
                      </m:r>
                      <m:r>
                        <a:rPr lang="en-US" altLang="ko-KR" sz="3200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m:t>=0, (</m:t>
                      </m:r>
                      <m:r>
                        <a:rPr lang="en-US" altLang="ko-KR" sz="3200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m:t>𝑎</m:t>
                      </m:r>
                      <m:r>
                        <m:rPr>
                          <m:nor/>
                        </m:rPr>
                        <a:rPr lang="en-US" altLang="ko-KR" sz="3200" b="0" i="0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m:t> </m:t>
                      </m:r>
                      <m:r>
                        <m:rPr>
                          <m:nor/>
                        </m:rPr>
                        <a:rPr lang="ko-KR" altLang="en-US" sz="3200">
                          <a:solidFill>
                            <a:schemeClr val="tx1"/>
                          </a:solidFill>
                        </a:rPr>
                        <m:t>≠</m:t>
                      </m:r>
                      <m:r>
                        <a:rPr lang="en-US" altLang="ko-KR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0</m:t>
                      </m:r>
                      <m:r>
                        <a:rPr lang="en-US" altLang="ko-KR" sz="3200" b="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Pretendard Medium" panose="02000603000000020004" pitchFamily="50" charset="-127"/>
                          <a:cs typeface="Pretendard Medium" panose="02000603000000020004" pitchFamily="50" charset="-127"/>
                        </a:rPr>
                        <m:t>)</m:t>
                      </m:r>
                    </m:oMath>
                  </m:oMathPara>
                </a14:m>
                <a:endParaRPr lang="en-US" altLang="ko-KR" sz="3200" b="0" i="1" dirty="0">
                  <a:solidFill>
                    <a:schemeClr val="tx1"/>
                  </a:solidFill>
                  <a:effectLst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A065493-FD6D-9EB7-BED4-2ED37BD546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376" y="3429000"/>
                <a:ext cx="6097248" cy="58477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C0645752-88D6-3E3E-B112-A3FE23932628}"/>
              </a:ext>
            </a:extLst>
          </p:cNvPr>
          <p:cNvSpPr txBox="1"/>
          <p:nvPr/>
        </p:nvSpPr>
        <p:spPr>
          <a:xfrm>
            <a:off x="1769335" y="4192063"/>
            <a:ext cx="8653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0" dirty="0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</a:t>
            </a:r>
            <a:r>
              <a:rPr lang="ko-KR" altLang="en-US" sz="2400" b="0" dirty="0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차 방정식의 근을 구하기 위해서는 근의 공식을 사용해서 구할 수 있다</a:t>
            </a:r>
            <a:r>
              <a:rPr lang="en-US" altLang="ko-KR" sz="2400" b="0" dirty="0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  <a:endParaRPr lang="ko-KR" altLang="en-US" sz="2400" b="0" dirty="0">
              <a:effectLst/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3959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8F2F15C-F49E-D658-2D5D-E28356F76204}"/>
              </a:ext>
            </a:extLst>
          </p:cNvPr>
          <p:cNvSpPr/>
          <p:nvPr/>
        </p:nvSpPr>
        <p:spPr>
          <a:xfrm>
            <a:off x="375178" y="2686852"/>
            <a:ext cx="11528822" cy="3270010"/>
          </a:xfrm>
          <a:prstGeom prst="rect">
            <a:avLst/>
          </a:prstGeom>
          <a:solidFill>
            <a:srgbClr val="2121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함수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FC787E-8A17-F999-376F-D4AC024EDEBB}"/>
              </a:ext>
            </a:extLst>
          </p:cNvPr>
          <p:cNvSpPr txBox="1"/>
          <p:nvPr/>
        </p:nvSpPr>
        <p:spPr>
          <a:xfrm>
            <a:off x="287999" y="1190905"/>
            <a:ext cx="11616002" cy="131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함수는 왜 쓰는 것일까</a:t>
            </a:r>
            <a:r>
              <a:rPr lang="en-US" altLang="ko-KR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?</a:t>
            </a:r>
          </a:p>
          <a:p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1. </a:t>
            </a: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반복적인 프로그래밍을 피할 수 있기 때문</a:t>
            </a:r>
            <a:endParaRPr lang="en-US" altLang="ko-KR" sz="22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41FEF3-F42B-2E33-9531-9DF65F2CA8C4}"/>
              </a:ext>
            </a:extLst>
          </p:cNvPr>
          <p:cNvSpPr txBox="1"/>
          <p:nvPr/>
        </p:nvSpPr>
        <p:spPr>
          <a:xfrm>
            <a:off x="515911" y="2890696"/>
            <a:ext cx="11160177" cy="286232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altLang="ko-KR" b="0" i="1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if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__name__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==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__main__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':</a:t>
            </a:r>
            <a:endParaRPr lang="ko-KR" altLang="en-US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def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2AAFF"/>
                </a:solidFill>
                <a:effectLst/>
                <a:latin typeface="Jetbrains Mono" panose="02000009000000000000" pitchFamily="49" charset="0"/>
              </a:rPr>
              <a:t>main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():</a:t>
            </a:r>
            <a:endParaRPr lang="ko-KR" altLang="en-US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a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b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c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1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,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8</a:t>
            </a:r>
            <a:endParaRPr lang="ko-KR" altLang="en-US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</a:b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r1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b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+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b </a:t>
            </a:r>
            <a:r>
              <a:rPr lang="ko-KR" altLang="en-US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**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4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ko-KR" altLang="en-US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a </a:t>
            </a:r>
            <a:r>
              <a:rPr lang="ko-KR" altLang="en-US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c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ko-KR" altLang="en-US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**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0.5</a:t>
            </a:r>
            <a:endParaRPr lang="ko-KR" altLang="en-US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r2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=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b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b </a:t>
            </a:r>
            <a:r>
              <a:rPr lang="ko-KR" altLang="en-US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**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2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-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4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ko-KR" altLang="en-US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a </a:t>
            </a:r>
            <a:r>
              <a:rPr lang="ko-KR" altLang="en-US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c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ko-KR" altLang="en-US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**</a:t>
            </a: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0.5</a:t>
            </a:r>
            <a:endParaRPr lang="ko-KR" altLang="en-US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b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</a:br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    </a:t>
            </a:r>
            <a:r>
              <a:rPr lang="en-US" altLang="ko-KR" b="0" dirty="0">
                <a:solidFill>
                  <a:srgbClr val="82AAFF"/>
                </a:solidFill>
                <a:effectLst/>
                <a:latin typeface="Jetbrains Mono" panose="02000009000000000000" pitchFamily="49" charset="0"/>
              </a:rPr>
              <a:t>print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Jetbrains Mono" panose="02000009000000000000" pitchFamily="49" charset="0"/>
              </a:rPr>
              <a:t>f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'</a:t>
            </a:r>
            <a:r>
              <a:rPr lang="ko-KR" altLang="en-US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해는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{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r1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}</a:t>
            </a:r>
            <a:r>
              <a:rPr lang="ko-KR" altLang="en-US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 또는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{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r2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Jetbrains Mono" panose="02000009000000000000" pitchFamily="49" charset="0"/>
              </a:rPr>
              <a:t>}</a:t>
            </a:r>
            <a:r>
              <a:rPr lang="ko-KR" altLang="en-US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이다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Jetbrains Mono" panose="02000009000000000000" pitchFamily="49" charset="0"/>
              </a:rPr>
              <a:t>.'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)</a:t>
            </a:r>
            <a:endParaRPr lang="ko-KR" altLang="en-US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  <a:p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    </a:t>
            </a:r>
          </a:p>
          <a:p>
            <a:r>
              <a: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    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rPr>
              <a:t>main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Jetbrains Mono" panose="02000009000000000000" pitchFamily="49" charset="0"/>
              </a:rPr>
              <a:t>()</a:t>
            </a:r>
            <a:endParaRPr lang="ko-KR" altLang="en-US" b="0" dirty="0">
              <a:solidFill>
                <a:srgbClr val="EEFFFF"/>
              </a:solidFill>
              <a:effectLst/>
              <a:latin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839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함수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FC787E-8A17-F999-376F-D4AC024EDEBB}"/>
              </a:ext>
            </a:extLst>
          </p:cNvPr>
          <p:cNvSpPr txBox="1"/>
          <p:nvPr/>
        </p:nvSpPr>
        <p:spPr>
          <a:xfrm>
            <a:off x="287999" y="1190905"/>
            <a:ext cx="11616002" cy="131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함수는 왜 쓰는 것일까</a:t>
            </a:r>
            <a:r>
              <a:rPr lang="en-US" altLang="ko-KR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?</a:t>
            </a:r>
          </a:p>
          <a:p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1. </a:t>
            </a: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반복적인 프로그래밍을 피할 수 있기 때문</a:t>
            </a:r>
            <a:endParaRPr lang="en-US" altLang="ko-KR" sz="22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538A09-B0AC-E949-628C-7B363D439E1F}"/>
              </a:ext>
            </a:extLst>
          </p:cNvPr>
          <p:cNvSpPr txBox="1"/>
          <p:nvPr/>
        </p:nvSpPr>
        <p:spPr>
          <a:xfrm>
            <a:off x="919742" y="3554981"/>
            <a:ext cx="10352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0" dirty="0"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한</a:t>
            </a:r>
            <a:r>
              <a:rPr lang="en-US" altLang="ko-KR" sz="2800" b="0" dirty="0"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</a:t>
            </a:r>
            <a:r>
              <a:rPr lang="ko-KR" altLang="en-US" sz="2800" b="0" dirty="0"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번에</a:t>
            </a:r>
            <a:r>
              <a:rPr lang="en-US" altLang="ko-KR" sz="28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</a:t>
            </a:r>
            <a:r>
              <a:rPr lang="ko-KR" altLang="en-US" sz="28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두 이차방정식을 풀기 위해서는 근의 공식을 두 번 입력해야 할까</a:t>
            </a:r>
            <a:r>
              <a:rPr lang="en-US" altLang="ko-KR" sz="28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?</a:t>
            </a:r>
            <a:endParaRPr lang="ko-KR" altLang="en-US" sz="2800" b="0" dirty="0">
              <a:effectLst/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7904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함수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FC787E-8A17-F999-376F-D4AC024EDEBB}"/>
              </a:ext>
            </a:extLst>
          </p:cNvPr>
          <p:cNvSpPr txBox="1"/>
          <p:nvPr/>
        </p:nvSpPr>
        <p:spPr>
          <a:xfrm>
            <a:off x="287999" y="1190905"/>
            <a:ext cx="11616002" cy="131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함수는 왜 쓰는 것일까</a:t>
            </a:r>
            <a:r>
              <a:rPr lang="en-US" altLang="ko-KR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?</a:t>
            </a:r>
          </a:p>
          <a:p>
            <a:endParaRPr lang="en-US" altLang="ko-KR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2. </a:t>
            </a:r>
            <a:r>
              <a:rPr lang="ko-KR" altLang="en-US" sz="22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문제를 작게 만들 수 있기 때문</a:t>
            </a:r>
            <a:endParaRPr lang="en-US" altLang="ko-KR" sz="22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7F75550-786A-5B33-EF03-C167A27E37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8988" y="2767362"/>
            <a:ext cx="4954024" cy="3337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196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함수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84C71F0-7AB8-36B7-6B94-09153EF5EC08}"/>
              </a:ext>
            </a:extLst>
          </p:cNvPr>
          <p:cNvSpPr txBox="1"/>
          <p:nvPr/>
        </p:nvSpPr>
        <p:spPr>
          <a:xfrm>
            <a:off x="408306" y="1283671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함수는 어떻게 만들까</a:t>
            </a:r>
            <a:r>
              <a:rPr lang="en-US" altLang="ko-KR" sz="36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?</a:t>
            </a:r>
            <a:endParaRPr lang="en-US" altLang="ko-KR" sz="36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39E5725-A9C5-4345-FA81-B7495DB707D5}"/>
              </a:ext>
            </a:extLst>
          </p:cNvPr>
          <p:cNvSpPr/>
          <p:nvPr/>
        </p:nvSpPr>
        <p:spPr>
          <a:xfrm>
            <a:off x="1295399" y="2855252"/>
            <a:ext cx="9601200" cy="256331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81F8AB-1163-8351-B42A-9505FBCBE11B}"/>
              </a:ext>
            </a:extLst>
          </p:cNvPr>
          <p:cNvSpPr txBox="1"/>
          <p:nvPr/>
        </p:nvSpPr>
        <p:spPr>
          <a:xfrm>
            <a:off x="2274279" y="3459384"/>
            <a:ext cx="76434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rgbClr val="C00000"/>
                </a:solidFill>
                <a:latin typeface="Consolas" panose="020B0609020204030204" pitchFamily="49" charset="0"/>
              </a:rPr>
              <a:t>def</a:t>
            </a:r>
            <a:r>
              <a:rPr lang="en-US" altLang="ko-KR" sz="3200" dirty="0">
                <a:latin typeface="Consolas" panose="020B0609020204030204" pitchFamily="49" charset="0"/>
              </a:rPr>
              <a:t> </a:t>
            </a:r>
            <a:r>
              <a:rPr lang="en-US" altLang="ko-KR" sz="3200" dirty="0" err="1">
                <a:latin typeface="Consolas" panose="020B0609020204030204" pitchFamily="49" charset="0"/>
              </a:rPr>
              <a:t>function_name</a:t>
            </a:r>
            <a:r>
              <a:rPr lang="en-US" altLang="ko-KR" sz="3200" dirty="0">
                <a:latin typeface="Consolas" panose="020B0609020204030204" pitchFamily="49" charset="0"/>
              </a:rPr>
              <a:t>(arg1, arg2, …):</a:t>
            </a:r>
            <a:endParaRPr lang="ko-KR" altLang="en-US" sz="3200" dirty="0"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91427A-E942-6B4B-FAFC-034ECFAEDDD1}"/>
              </a:ext>
            </a:extLst>
          </p:cNvPr>
          <p:cNvSpPr txBox="1"/>
          <p:nvPr/>
        </p:nvSpPr>
        <p:spPr>
          <a:xfrm>
            <a:off x="4919238" y="4519928"/>
            <a:ext cx="2353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•</a:t>
            </a:r>
            <a:r>
              <a:rPr lang="ko-KR" altLang="en-US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키워드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•</a:t>
            </a:r>
            <a:r>
              <a:rPr lang="ko-KR" altLang="en-US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함수명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</a:t>
            </a:r>
            <a:r>
              <a:rPr lang="en-US" altLang="ko-KR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•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인자</a:t>
            </a:r>
          </a:p>
        </p:txBody>
      </p:sp>
    </p:spTree>
    <p:extLst>
      <p:ext uri="{BB962C8B-B14F-4D97-AF65-F5344CB8AC3E}">
        <p14:creationId xmlns:p14="http://schemas.microsoft.com/office/powerpoint/2010/main" val="27259841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7465</TotalTime>
  <Words>1175</Words>
  <Application>Microsoft Office PowerPoint</Application>
  <PresentationFormat>와이드스크린</PresentationFormat>
  <Paragraphs>179</Paragraphs>
  <Slides>23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5" baseType="lpstr">
      <vt:lpstr>Calibri</vt:lpstr>
      <vt:lpstr>Calibri Light</vt:lpstr>
      <vt:lpstr>Cambria Math</vt:lpstr>
      <vt:lpstr>Pretendard Medium</vt:lpstr>
      <vt:lpstr>맑은 고딕</vt:lpstr>
      <vt:lpstr>Arial</vt:lpstr>
      <vt:lpstr>Pretendard Black</vt:lpstr>
      <vt:lpstr>Pretendard</vt:lpstr>
      <vt:lpstr>Jetbrains Mono</vt:lpstr>
      <vt:lpstr>Pretendard ExtraBold</vt:lpstr>
      <vt:lpstr>Consolas</vt:lpstr>
      <vt:lpstr>Office 테마</vt:lpstr>
      <vt:lpstr>함수의 이해 및 파일의 모듈화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(1) 강의소개 및 개발환경 세팅</dc:title>
  <dc:creator>송기태</dc:creator>
  <cp:lastModifiedBy>Kitae Song</cp:lastModifiedBy>
  <cp:revision>50</cp:revision>
  <dcterms:created xsi:type="dcterms:W3CDTF">2023-07-12T08:16:29Z</dcterms:created>
  <dcterms:modified xsi:type="dcterms:W3CDTF">2023-08-27T12:23:56Z</dcterms:modified>
</cp:coreProperties>
</file>

<file path=docProps/thumbnail.jpeg>
</file>